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24"/>
  </p:notesMasterIdLst>
  <p:sldIdLst>
    <p:sldId id="256" r:id="rId2"/>
    <p:sldId id="260" r:id="rId3"/>
    <p:sldId id="262" r:id="rId4"/>
    <p:sldId id="271" r:id="rId5"/>
    <p:sldId id="281" r:id="rId6"/>
    <p:sldId id="283" r:id="rId7"/>
    <p:sldId id="285" r:id="rId8"/>
    <p:sldId id="286" r:id="rId9"/>
    <p:sldId id="288" r:id="rId10"/>
    <p:sldId id="287" r:id="rId11"/>
    <p:sldId id="289" r:id="rId12"/>
    <p:sldId id="282" r:id="rId13"/>
    <p:sldId id="292" r:id="rId14"/>
    <p:sldId id="293" r:id="rId15"/>
    <p:sldId id="290" r:id="rId16"/>
    <p:sldId id="294" r:id="rId17"/>
    <p:sldId id="295" r:id="rId18"/>
    <p:sldId id="296" r:id="rId19"/>
    <p:sldId id="297" r:id="rId20"/>
    <p:sldId id="298" r:id="rId21"/>
    <p:sldId id="299" r:id="rId22"/>
    <p:sldId id="29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2135"/>
  </p:normalViewPr>
  <p:slideViewPr>
    <p:cSldViewPr snapToGrid="0" snapToObjects="1">
      <p:cViewPr varScale="1">
        <p:scale>
          <a:sx n="98" d="100"/>
          <a:sy n="98" d="100"/>
        </p:scale>
        <p:origin x="16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4AADA8-1C22-1342-B0A2-1277E07A1132}" type="datetimeFigureOut">
              <a:rPr lang="en-US" smtClean="0"/>
              <a:t>5/22/24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8E9CBE-103D-614D-933D-6F8E197DB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434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 Permission Slips – viewing and study club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4119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6707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IV = 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036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IV = 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803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IV = 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642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IV = 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214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5/22/24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5/22/24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5/22/24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5/22/24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5/22/24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5/22/24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5/22/24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5/22/24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062692C-9F3F-6047-A805-C164951700F5}" type="datetimeFigureOut">
              <a:rPr lang="en-US" smtClean="0"/>
              <a:t>5/22/24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5/22/24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062692C-9F3F-6047-A805-C164951700F5}" type="datetimeFigureOut">
              <a:rPr lang="en-US" smtClean="0"/>
              <a:t>5/22/24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0136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2" name="Rectangle 1041">
            <a:extLst>
              <a:ext uri="{FF2B5EF4-FFF2-40B4-BE49-F238E27FC236}">
                <a16:creationId xmlns:a16="http://schemas.microsoft.com/office/drawing/2014/main" id="{E75F8FC7-2268-462F-AFF6-A4A975C34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68601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7400" dirty="0"/>
              <a:t>Introduction to </a:t>
            </a:r>
            <a:r>
              <a:rPr lang="en-US" sz="7400"/>
              <a:t>Ancient Egypt</a:t>
            </a:r>
            <a:endParaRPr lang="en-US" sz="7400" dirty="0"/>
          </a:p>
        </p:txBody>
      </p: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BEF45B32-FB97-49CC-B778-CA7CF87BEF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6" name="Rectangle 1045">
            <a:extLst>
              <a:ext uri="{FF2B5EF4-FFF2-40B4-BE49-F238E27FC236}">
                <a16:creationId xmlns:a16="http://schemas.microsoft.com/office/drawing/2014/main" id="{9D1C364C-8702-4ED9-9D23-41CDB2982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48" name="Rectangle 1047">
            <a:extLst>
              <a:ext uri="{FF2B5EF4-FFF2-40B4-BE49-F238E27FC236}">
                <a16:creationId xmlns:a16="http://schemas.microsoft.com/office/drawing/2014/main" id="{7EE051E9-6C07-4FBB-B4F7-EDF8DDEAA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982397-4434-23FE-9A4C-A71869EC5254}"/>
              </a:ext>
            </a:extLst>
          </p:cNvPr>
          <p:cNvSpPr txBox="1"/>
          <p:nvPr/>
        </p:nvSpPr>
        <p:spPr>
          <a:xfrm>
            <a:off x="6729999" y="4398898"/>
            <a:ext cx="43669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GOAL/S:  </a:t>
            </a:r>
            <a:r>
              <a:rPr lang="en-US" sz="2800" i="1" dirty="0">
                <a:solidFill>
                  <a:schemeClr val="accent5">
                    <a:lumMod val="75000"/>
                  </a:schemeClr>
                </a:solidFill>
              </a:rPr>
              <a:t>Identify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 and </a:t>
            </a:r>
            <a:r>
              <a:rPr lang="en-US" sz="2800" i="1" dirty="0">
                <a:solidFill>
                  <a:schemeClr val="accent5">
                    <a:lumMod val="75000"/>
                  </a:schemeClr>
                </a:solidFill>
              </a:rPr>
              <a:t>describe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 the </a:t>
            </a:r>
            <a:r>
              <a:rPr lang="en-US" sz="2800" b="1" u="sng" dirty="0">
                <a:solidFill>
                  <a:schemeClr val="accent5">
                    <a:lumMod val="75000"/>
                  </a:schemeClr>
                </a:solidFill>
              </a:rPr>
              <a:t>geographical features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</a:rPr>
              <a:t> of Ancient Egypt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41627" y="6453741"/>
            <a:ext cx="4829101" cy="373118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Week 8, Lesson 1</a:t>
            </a:r>
          </a:p>
        </p:txBody>
      </p:sp>
      <p:pic>
        <p:nvPicPr>
          <p:cNvPr id="1026" name="Picture 2" descr="Amarna Period of Egypt - World History Encyclopedia">
            <a:extLst>
              <a:ext uri="{FF2B5EF4-FFF2-40B4-BE49-F238E27FC236}">
                <a16:creationId xmlns:a16="http://schemas.microsoft.com/office/drawing/2014/main" id="{9EBF7F44-849F-E0A4-7CD9-88F41230E0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65"/>
          <a:stretch/>
        </p:blipFill>
        <p:spPr bwMode="auto">
          <a:xfrm>
            <a:off x="1235225" y="159917"/>
            <a:ext cx="4572000" cy="6469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91968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40B7D-F0D5-1A6E-46FF-1107E4ED3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Amarna Revolution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7D7794C-12D3-E004-18E4-A56D9CA7B50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67400" y="2136339"/>
            <a:ext cx="4548601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This refers to the </a:t>
            </a: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religious and cultural changes initiated by Akhenaten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 </a:t>
            </a:r>
            <a:r>
              <a:rPr kumimoji="0" lang="en-US" altLang="en-US" sz="1800" b="1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moved the capital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from Thebes to a new city called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Akhetaten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(modern-day Amarna), where he focused on the worship of Aten.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Amarna Period saw the </a:t>
            </a:r>
            <a:r>
              <a:rPr kumimoji="0" lang="en-US" altLang="en-US" sz="1800" b="1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suppression of traditional gods and the elevation of Aten to supreme status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9B4D70E-C8E1-6D36-73B8-B4BB82EEDA4A}"/>
              </a:ext>
            </a:extLst>
          </p:cNvPr>
          <p:cNvCxnSpPr/>
          <p:nvPr/>
        </p:nvCxnSpPr>
        <p:spPr>
          <a:xfrm>
            <a:off x="6096000" y="1978795"/>
            <a:ext cx="0" cy="29004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F3EB03F-1735-6B92-745C-FC7F2A472818}"/>
              </a:ext>
            </a:extLst>
          </p:cNvPr>
          <p:cNvCxnSpPr>
            <a:cxnSpLocks/>
          </p:cNvCxnSpPr>
          <p:nvPr/>
        </p:nvCxnSpPr>
        <p:spPr>
          <a:xfrm flipH="1">
            <a:off x="1267400" y="5156791"/>
            <a:ext cx="102157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266D53D-9173-66DD-A387-51CCA1685168}"/>
              </a:ext>
            </a:extLst>
          </p:cNvPr>
          <p:cNvSpPr txBox="1"/>
          <p:nvPr/>
        </p:nvSpPr>
        <p:spPr>
          <a:xfrm>
            <a:off x="9983972" y="127591"/>
            <a:ext cx="1935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KEY TERM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8AE596-6976-061E-F3E5-F604A21CD4B0}"/>
              </a:ext>
            </a:extLst>
          </p:cNvPr>
          <p:cNvSpPr txBox="1"/>
          <p:nvPr/>
        </p:nvSpPr>
        <p:spPr>
          <a:xfrm>
            <a:off x="3117466" y="5314334"/>
            <a:ext cx="6018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PRONOUNCED: </a:t>
            </a:r>
            <a:r>
              <a:rPr lang="en-AU" dirty="0">
                <a:solidFill>
                  <a:schemeClr val="accent1">
                    <a:lumMod val="75000"/>
                  </a:schemeClr>
                </a:solidFill>
                <a:latin typeface="-apple-system"/>
              </a:rPr>
              <a:t>ah-MAR-nah</a:t>
            </a:r>
            <a:endParaRPr lang="en-AU" b="0" i="0" dirty="0">
              <a:solidFill>
                <a:schemeClr val="accent1">
                  <a:lumMod val="75000"/>
                </a:schemeClr>
              </a:solidFill>
              <a:effectLst/>
              <a:latin typeface="-apple-system"/>
            </a:endParaRPr>
          </a:p>
        </p:txBody>
      </p:sp>
      <p:pic>
        <p:nvPicPr>
          <p:cNvPr id="5122" name="Picture 2" descr="The History of Egypt (Part 2): The Amarna Revolution - World History  Encyclopedia">
            <a:extLst>
              <a:ext uri="{FF2B5EF4-FFF2-40B4-BE49-F238E27FC236}">
                <a16:creationId xmlns:a16="http://schemas.microsoft.com/office/drawing/2014/main" id="{EF6AEFB5-FD38-C4FE-3D64-557FECC41C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96" t="7452" r="7825"/>
          <a:stretch/>
        </p:blipFill>
        <p:spPr bwMode="auto">
          <a:xfrm>
            <a:off x="6487986" y="2014946"/>
            <a:ext cx="4667694" cy="2900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47606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40B7D-F0D5-1A6E-46FF-1107E4ED3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Horemheb</a:t>
            </a:r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7D7794C-12D3-E004-18E4-A56D9CA7B50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67400" y="2274839"/>
            <a:ext cx="4548601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pharaoh who </a:t>
            </a: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succeeded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Akhenaten. His reign (approximately </a:t>
            </a: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1320 BCE to 1292 BCE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marked the </a:t>
            </a: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end of the Amarna Period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Horemheb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restored traditional religious practices and erased Akhenaten’s legacy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9B4D70E-C8E1-6D36-73B8-B4BB82EEDA4A}"/>
              </a:ext>
            </a:extLst>
          </p:cNvPr>
          <p:cNvCxnSpPr/>
          <p:nvPr/>
        </p:nvCxnSpPr>
        <p:spPr>
          <a:xfrm>
            <a:off x="6096000" y="1978795"/>
            <a:ext cx="0" cy="29004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F3EB03F-1735-6B92-745C-FC7F2A472818}"/>
              </a:ext>
            </a:extLst>
          </p:cNvPr>
          <p:cNvCxnSpPr>
            <a:cxnSpLocks/>
          </p:cNvCxnSpPr>
          <p:nvPr/>
        </p:nvCxnSpPr>
        <p:spPr>
          <a:xfrm flipH="1">
            <a:off x="1267400" y="5156791"/>
            <a:ext cx="102157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266D53D-9173-66DD-A387-51CCA1685168}"/>
              </a:ext>
            </a:extLst>
          </p:cNvPr>
          <p:cNvSpPr txBox="1"/>
          <p:nvPr/>
        </p:nvSpPr>
        <p:spPr>
          <a:xfrm>
            <a:off x="9983972" y="127591"/>
            <a:ext cx="1935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KEY TERM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8AE596-6976-061E-F3E5-F604A21CD4B0}"/>
              </a:ext>
            </a:extLst>
          </p:cNvPr>
          <p:cNvSpPr txBox="1"/>
          <p:nvPr/>
        </p:nvSpPr>
        <p:spPr>
          <a:xfrm>
            <a:off x="3117466" y="5314334"/>
            <a:ext cx="6018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PRONOUNCED: </a:t>
            </a:r>
            <a:r>
              <a:rPr lang="en-AU" dirty="0" err="1">
                <a:solidFill>
                  <a:schemeClr val="accent1">
                    <a:lumMod val="75000"/>
                  </a:schemeClr>
                </a:solidFill>
                <a:latin typeface="-apple-system"/>
              </a:rPr>
              <a:t>hoh</a:t>
            </a:r>
            <a:r>
              <a:rPr lang="en-AU" dirty="0">
                <a:solidFill>
                  <a:schemeClr val="accent1">
                    <a:lumMod val="75000"/>
                  </a:schemeClr>
                </a:solidFill>
                <a:latin typeface="-apple-system"/>
              </a:rPr>
              <a:t>-REM-</a:t>
            </a:r>
            <a:r>
              <a:rPr lang="en-AU" dirty="0" err="1">
                <a:solidFill>
                  <a:schemeClr val="accent1">
                    <a:lumMod val="75000"/>
                  </a:schemeClr>
                </a:solidFill>
                <a:latin typeface="-apple-system"/>
              </a:rPr>
              <a:t>heb</a:t>
            </a:r>
            <a:endParaRPr lang="en-AU" dirty="0">
              <a:solidFill>
                <a:schemeClr val="accent1">
                  <a:lumMod val="75000"/>
                </a:schemeClr>
              </a:solidFill>
              <a:latin typeface="-apple-system"/>
            </a:endParaRPr>
          </a:p>
        </p:txBody>
      </p:sp>
      <p:pic>
        <p:nvPicPr>
          <p:cNvPr id="7170" name="Picture 2" descr="Horemheb - Wikipedia">
            <a:extLst>
              <a:ext uri="{FF2B5EF4-FFF2-40B4-BE49-F238E27FC236}">
                <a16:creationId xmlns:a16="http://schemas.microsoft.com/office/drawing/2014/main" id="{C1EA45DA-37B6-D660-6FE1-FBA5DC0FFA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46" b="19845"/>
          <a:stretch/>
        </p:blipFill>
        <p:spPr bwMode="auto">
          <a:xfrm>
            <a:off x="6375281" y="1870165"/>
            <a:ext cx="3191239" cy="3117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53615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99000"/>
                <a:satMod val="140000"/>
              </a:schemeClr>
            </a:gs>
            <a:gs pos="65000">
              <a:schemeClr val="bg2">
                <a:tint val="100000"/>
                <a:shade val="80000"/>
                <a:satMod val="130000"/>
              </a:schemeClr>
            </a:gs>
            <a:gs pos="100000">
              <a:schemeClr val="bg2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8A1B5F-0801-4AFF-A489-335B6A851F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201B52-6441-4DBA-BACE-235977581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9DF3DBB-17DD-4058-A944-5578E18A0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F3985C0-E548-44D2-B30E-F3E42DADE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88952" cy="49701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BB7A26-E079-BFC1-2FE6-A703AC783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953" y="457200"/>
            <a:ext cx="11057861" cy="4193920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3600" b="1" dirty="0">
                <a:solidFill>
                  <a:srgbClr val="FFFFFF"/>
                </a:solidFill>
              </a:rPr>
              <a:t>Ancient Egypt was a long, narrow country in north-eastern Africa. The world's longest river, the Nile, ran the length of the country. </a:t>
            </a:r>
            <a:br>
              <a:rPr lang="en-US" sz="3600" b="1" dirty="0">
                <a:solidFill>
                  <a:srgbClr val="FFFFFF"/>
                </a:solidFill>
              </a:rPr>
            </a:br>
            <a:br>
              <a:rPr lang="en-US" sz="3600" b="1" dirty="0">
                <a:solidFill>
                  <a:srgbClr val="FFFFFF"/>
                </a:solidFill>
              </a:rPr>
            </a:br>
            <a:r>
              <a:rPr lang="en-US" sz="3600" b="1" dirty="0">
                <a:solidFill>
                  <a:srgbClr val="FFFFFF"/>
                </a:solidFill>
              </a:rPr>
              <a:t>Ancient Egyptian lands were also surrounded by a huge desert. </a:t>
            </a:r>
            <a:br>
              <a:rPr lang="en-US" sz="3600" b="1" dirty="0">
                <a:solidFill>
                  <a:srgbClr val="FFFFFF"/>
                </a:solidFill>
              </a:rPr>
            </a:br>
            <a:br>
              <a:rPr lang="en-US" sz="3600" b="1" dirty="0">
                <a:solidFill>
                  <a:srgbClr val="FFFFFF"/>
                </a:solidFill>
              </a:rPr>
            </a:br>
            <a:r>
              <a:rPr lang="en-US" sz="3600" b="1" dirty="0">
                <a:solidFill>
                  <a:srgbClr val="FFFFFF"/>
                </a:solidFill>
              </a:rPr>
              <a:t>Both of these geographical features played very important roles in the development of ancient Egyptian society.</a:t>
            </a:r>
          </a:p>
        </p:txBody>
      </p:sp>
    </p:spTree>
    <p:extLst>
      <p:ext uri="{BB962C8B-B14F-4D97-AF65-F5344CB8AC3E}">
        <p14:creationId xmlns:p14="http://schemas.microsoft.com/office/powerpoint/2010/main" val="6600427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Map of Ancient Egypt">
            <a:extLst>
              <a:ext uri="{FF2B5EF4-FFF2-40B4-BE49-F238E27FC236}">
                <a16:creationId xmlns:a16="http://schemas.microsoft.com/office/drawing/2014/main" id="{2457185E-7249-A533-AFB2-8BCD8A046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6636" y="356190"/>
            <a:ext cx="5592726" cy="6145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map of the middle east&#10;&#10;Description automatically generated">
            <a:extLst>
              <a:ext uri="{FF2B5EF4-FFF2-40B4-BE49-F238E27FC236}">
                <a16:creationId xmlns:a16="http://schemas.microsoft.com/office/drawing/2014/main" id="{42A06F5D-6250-2A54-5599-2DAD6986B2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090" y="337547"/>
            <a:ext cx="6645910" cy="592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22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ap of ancient egypt&#10;&#10;Description automatically generated">
            <a:extLst>
              <a:ext uri="{FF2B5EF4-FFF2-40B4-BE49-F238E27FC236}">
                <a16:creationId xmlns:a16="http://schemas.microsoft.com/office/drawing/2014/main" id="{0122806E-DF90-E58E-59B7-4461C6C6C6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35" t="3521" r="7195" b="7283"/>
          <a:stretch/>
        </p:blipFill>
        <p:spPr>
          <a:xfrm>
            <a:off x="457199" y="266223"/>
            <a:ext cx="4784651" cy="6287040"/>
          </a:xfrm>
          <a:prstGeom prst="rect">
            <a:avLst/>
          </a:prstGeom>
        </p:spPr>
      </p:pic>
      <p:pic>
        <p:nvPicPr>
          <p:cNvPr id="6" name="Picture 5" descr="A map of the middle east&#10;&#10;Description automatically generated">
            <a:extLst>
              <a:ext uri="{FF2B5EF4-FFF2-40B4-BE49-F238E27FC236}">
                <a16:creationId xmlns:a16="http://schemas.microsoft.com/office/drawing/2014/main" id="{255190A2-AF9D-018F-60AE-A9DC1D6C23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090" y="337547"/>
            <a:ext cx="6645910" cy="592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2851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BA7E4-95AE-E135-166D-1169A2586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BC28A-AC24-60AB-C724-D675978BF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Begins in central Africa and flows north into the Mediterranean Sea.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Desert = Nile as very important geographical feature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u="sng" dirty="0">
                <a:solidFill>
                  <a:schemeClr val="accent6"/>
                </a:solidFill>
              </a:rPr>
              <a:t>so crucial for survival that the people worshipped it as a god </a:t>
            </a:r>
            <a:r>
              <a:rPr lang="en-US" dirty="0"/>
              <a:t>- called this god '</a:t>
            </a:r>
            <a:r>
              <a:rPr lang="en-US" dirty="0" err="1"/>
              <a:t>Hapi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Nile has three main sources - </a:t>
            </a:r>
            <a:r>
              <a:rPr lang="en-US" b="1" u="sng" dirty="0">
                <a:solidFill>
                  <a:schemeClr val="accent6"/>
                </a:solidFill>
              </a:rPr>
              <a:t>the White Nile, the Blue Nile and the Atbara River.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 Blue Nile and the Atbara River begin in the highlands of central Africa.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Every summer, they are flooded by melting snow and heavy rains.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These waters gush into the Nile, carrying a load of dark mountain silt - soil that is rich in nutrients.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Every year, this increase in water caused the Nile to burst its banks and flood parts of Egypt.</a:t>
            </a:r>
          </a:p>
        </p:txBody>
      </p:sp>
    </p:spTree>
    <p:extLst>
      <p:ext uri="{BB962C8B-B14F-4D97-AF65-F5344CB8AC3E}">
        <p14:creationId xmlns:p14="http://schemas.microsoft.com/office/powerpoint/2010/main" val="19319031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BA7E4-95AE-E135-166D-1169A2586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BC28A-AC24-60AB-C724-D675978BF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Every year in </a:t>
            </a:r>
            <a:r>
              <a:rPr lang="en-US" b="1" u="sng" dirty="0">
                <a:solidFill>
                  <a:schemeClr val="accent6"/>
                </a:solidFill>
              </a:rPr>
              <a:t>June</a:t>
            </a:r>
            <a:r>
              <a:rPr lang="en-US" dirty="0"/>
              <a:t>, the Nile would flood its banks and leave a pile of dark, fertile soil all over the land nearby. This flooding season was known as the </a:t>
            </a:r>
            <a:r>
              <a:rPr lang="en-US" b="1" u="sng" dirty="0">
                <a:solidFill>
                  <a:schemeClr val="accent6"/>
                </a:solidFill>
              </a:rPr>
              <a:t>inundation</a:t>
            </a:r>
            <a:r>
              <a:rPr lang="en-US" dirty="0"/>
              <a:t>. As soon as the floodwaters went back down, the </a:t>
            </a:r>
            <a:r>
              <a:rPr lang="en-US" b="1" u="sng" dirty="0">
                <a:solidFill>
                  <a:schemeClr val="accent6"/>
                </a:solidFill>
              </a:rPr>
              <a:t>farmers would plant crops such as barley and other grains</a:t>
            </a:r>
            <a:r>
              <a:rPr lang="en-US" dirty="0"/>
              <a:t>. These crops would grow very quickly in this fertile soil.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ancient Egyptians </a:t>
            </a:r>
            <a:r>
              <a:rPr lang="en-US" b="1" u="sng" dirty="0">
                <a:solidFill>
                  <a:schemeClr val="accent6"/>
                </a:solidFill>
              </a:rPr>
              <a:t>called the fertile land with rich dark soil around the river the 'Black Land</a:t>
            </a:r>
            <a:r>
              <a:rPr lang="en-US" dirty="0"/>
              <a:t>'. This was where most people lived.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On each side of the Nile, beyond the Black Land, were </a:t>
            </a:r>
            <a:r>
              <a:rPr lang="en-US" b="1" u="sng" dirty="0">
                <a:solidFill>
                  <a:schemeClr val="accent6"/>
                </a:solidFill>
              </a:rPr>
              <a:t>large areas of desert</a:t>
            </a:r>
            <a:r>
              <a:rPr lang="en-US" dirty="0"/>
              <a:t>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i="1" dirty="0"/>
              <a:t>The ancient Egyptians named these areas the ‘Red Land'. Hardly anyone lived in the Red Land.</a:t>
            </a:r>
          </a:p>
        </p:txBody>
      </p:sp>
    </p:spTree>
    <p:extLst>
      <p:ext uri="{BB962C8B-B14F-4D97-AF65-F5344CB8AC3E}">
        <p14:creationId xmlns:p14="http://schemas.microsoft.com/office/powerpoint/2010/main" val="247048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BA7E4-95AE-E135-166D-1169A2586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BC28A-AC24-60AB-C724-D675978BF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It provided </a:t>
            </a:r>
            <a:r>
              <a:rPr lang="en-US" b="1" u="sng" dirty="0">
                <a:solidFill>
                  <a:schemeClr val="accent6"/>
                </a:solidFill>
              </a:rPr>
              <a:t>fresh water</a:t>
            </a:r>
            <a:r>
              <a:rPr lang="en-US" dirty="0"/>
              <a:t> for drinking and bathing.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ancient Egyptians used spears and nets to catch fish, birds, such as ducks and geese, that lived near it and used them for </a:t>
            </a:r>
            <a:r>
              <a:rPr lang="en-US" b="1" u="sng" dirty="0">
                <a:solidFill>
                  <a:schemeClr val="accent6"/>
                </a:solidFill>
              </a:rPr>
              <a:t>food</a:t>
            </a:r>
            <a:r>
              <a:rPr lang="en-US" dirty="0"/>
              <a:t>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They picked wild reeds, called </a:t>
            </a:r>
            <a:r>
              <a:rPr lang="en-US" b="1" i="1" dirty="0"/>
              <a:t>papyrus</a:t>
            </a:r>
            <a:r>
              <a:rPr lang="en-US" dirty="0"/>
              <a:t>, which grew alongside the river. The ancient Egyptians used these reeds to make </a:t>
            </a:r>
            <a:r>
              <a:rPr lang="en-US" b="1" u="sng" dirty="0">
                <a:solidFill>
                  <a:schemeClr val="accent6"/>
                </a:solidFill>
              </a:rPr>
              <a:t>a type of paper and boats</a:t>
            </a:r>
            <a:r>
              <a:rPr lang="en-US" dirty="0"/>
              <a:t>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Nile also allowed the ancient Egyptians to </a:t>
            </a:r>
            <a:r>
              <a:rPr lang="en-US" b="1" u="sng" dirty="0">
                <a:solidFill>
                  <a:schemeClr val="accent6"/>
                </a:solidFill>
              </a:rPr>
              <a:t>travel</a:t>
            </a:r>
            <a:r>
              <a:rPr lang="en-US" dirty="0"/>
              <a:t> quickly from place to place, so that they could </a:t>
            </a:r>
            <a:r>
              <a:rPr lang="en-US" b="1" u="sng" dirty="0">
                <a:solidFill>
                  <a:schemeClr val="accent6"/>
                </a:solidFill>
              </a:rPr>
              <a:t>trade</a:t>
            </a:r>
            <a:r>
              <a:rPr lang="en-US" dirty="0"/>
              <a:t> with each other.</a:t>
            </a:r>
          </a:p>
        </p:txBody>
      </p:sp>
    </p:spTree>
    <p:extLst>
      <p:ext uri="{BB962C8B-B14F-4D97-AF65-F5344CB8AC3E}">
        <p14:creationId xmlns:p14="http://schemas.microsoft.com/office/powerpoint/2010/main" val="34001120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river with boats and buildings with Nile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EF0E36D1-383D-1344-DDB2-B8B8BE2C4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076" y="446567"/>
            <a:ext cx="9997388" cy="612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326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erial view of a river and land&#10;&#10;Description automatically generated">
            <a:extLst>
              <a:ext uri="{FF2B5EF4-FFF2-40B4-BE49-F238E27FC236}">
                <a16:creationId xmlns:a16="http://schemas.microsoft.com/office/drawing/2014/main" id="{5BA2FDE6-B04C-F900-9AE6-19963A3DFB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530" y="168201"/>
            <a:ext cx="10560228" cy="6468138"/>
          </a:xfrm>
          <a:prstGeom prst="rect">
            <a:avLst/>
          </a:prstGeom>
        </p:spPr>
      </p:pic>
      <p:pic>
        <p:nvPicPr>
          <p:cNvPr id="5" name="Picture 4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617283A5-3090-566C-B503-E242EF848A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5705" y="5229299"/>
            <a:ext cx="37973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919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DABFA-ED25-0DB1-261A-25364DBAA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Expectations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5363D-1795-6EC2-E086-240EB09362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AU" sz="2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Complete all tasks to the best of your ability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sz="2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Catch up on missed 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sz="2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Be </a:t>
            </a:r>
            <a:r>
              <a:rPr lang="en-AU" sz="2800" b="1" i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organised </a:t>
            </a:r>
            <a:r>
              <a:rPr lang="en-AU" sz="2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– if you are not ahead you will fall behind</a:t>
            </a:r>
            <a:endParaRPr lang="en-AU" sz="2800" b="1" i="1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AU" sz="2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Have a go at everything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sz="2800" dirty="0">
                <a:latin typeface="Calibri" panose="020F0502020204030204" pitchFamily="34" charset="0"/>
                <a:cs typeface="Calibri" panose="020F0502020204030204" pitchFamily="34" charset="0"/>
              </a:rPr>
              <a:t> Use Compass and your textbooks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sz="2800" dirty="0">
                <a:latin typeface="Calibri" panose="020F0502020204030204" pitchFamily="34" charset="0"/>
                <a:cs typeface="Calibri" panose="020F0502020204030204" pitchFamily="34" charset="0"/>
              </a:rPr>
              <a:t> Create study resources</a:t>
            </a:r>
          </a:p>
          <a:p>
            <a:pPr algn="ctr"/>
            <a:r>
              <a:rPr lang="en-US" sz="2800" b="1" i="1" dirty="0">
                <a:latin typeface="Calibri" panose="020F0502020204030204" pitchFamily="34" charset="0"/>
                <a:cs typeface="Calibri" panose="020F0502020204030204" pitchFamily="34" charset="0"/>
              </a:rPr>
              <a:t> THIS IS YOUR LAST CHANCE TO GET THOSE C GRADES!</a:t>
            </a:r>
          </a:p>
        </p:txBody>
      </p:sp>
      <p:pic>
        <p:nvPicPr>
          <p:cNvPr id="4" name="Picture 3" descr="A red circle with a cross&#10;&#10;Description automatically generated">
            <a:extLst>
              <a:ext uri="{FF2B5EF4-FFF2-40B4-BE49-F238E27FC236}">
                <a16:creationId xmlns:a16="http://schemas.microsoft.com/office/drawing/2014/main" id="{D9D4E5FA-73ED-1468-B3BE-5B462C23C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5125" y="5473337"/>
            <a:ext cx="988106" cy="98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152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7D9EC-78EE-C572-7E4F-02C12F287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77260"/>
            <a:ext cx="10058400" cy="1094705"/>
          </a:xfrm>
        </p:spPr>
        <p:txBody>
          <a:bodyPr/>
          <a:lstStyle/>
          <a:p>
            <a:pPr algn="ctr"/>
            <a:r>
              <a:rPr lang="en-US" u="sng" dirty="0"/>
              <a:t>Analyse these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BF11B-44E8-A340-6434-043E9468A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024253"/>
            <a:ext cx="10058400" cy="4023360"/>
          </a:xfrm>
        </p:spPr>
        <p:txBody>
          <a:bodyPr/>
          <a:lstStyle/>
          <a:p>
            <a:pPr algn="ctr"/>
            <a:r>
              <a:rPr lang="en-US" b="1" i="1" dirty="0">
                <a:solidFill>
                  <a:schemeClr val="accent6"/>
                </a:solidFill>
              </a:rPr>
              <a:t>How do you think the climate impacted the lifestyles of the Ancient Egyptians?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080E91-BCEC-22BB-E0DC-0A53B6684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987" y="1458488"/>
            <a:ext cx="4362543" cy="52766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FCFB55-5BA3-6F35-3587-1B9C4CC3D6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530" y="1458488"/>
            <a:ext cx="2983856" cy="5269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7849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787D5-6382-6D89-EC56-191AA74B3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Desert - </a:t>
            </a:r>
            <a:r>
              <a:rPr lang="en-US" dirty="0" err="1"/>
              <a:t>Summarise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A21E9-66F5-6AF8-A3FB-8AA31C424F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Being surrounded by desert provided Egypt with some security against attacks. Any army that wanted to attack would have had a long, hot walk if invading from the east or the west.</a:t>
            </a:r>
          </a:p>
          <a:p>
            <a:pPr algn="ctr"/>
            <a:r>
              <a:rPr lang="en-US" dirty="0"/>
              <a:t>The desert around ancient Egypt was inhabited by many different animals that were hunted by the ancient Egyptians for food. These animals included gazelles, hares and foxes.</a:t>
            </a:r>
          </a:p>
          <a:p>
            <a:pPr algn="ctr"/>
            <a:r>
              <a:rPr lang="en-US" dirty="0"/>
              <a:t>The desert was also the source of minerals, rocks and metals, which the Egyptians used for building houses, pyramids, statues and tombs, and making weapons and </a:t>
            </a:r>
            <a:r>
              <a:rPr lang="en-US" dirty="0" err="1"/>
              <a:t>jewellery</a:t>
            </a:r>
            <a:r>
              <a:rPr lang="en-US" dirty="0"/>
              <a:t>. </a:t>
            </a:r>
          </a:p>
          <a:p>
            <a:pPr algn="ctr"/>
            <a:r>
              <a:rPr lang="en-US" dirty="0"/>
              <a:t>The ancient Egyptians were able to trade many of these resources, as well as the products they made from them.</a:t>
            </a:r>
          </a:p>
        </p:txBody>
      </p:sp>
    </p:spTree>
    <p:extLst>
      <p:ext uri="{BB962C8B-B14F-4D97-AF65-F5344CB8AC3E}">
        <p14:creationId xmlns:p14="http://schemas.microsoft.com/office/powerpoint/2010/main" val="40949675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829E218-74FB-4455-98BE-F2C5BA897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8D75FD-D4F9-4D11-B70D-82EFCB4CF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3BA7E4-95AE-E135-166D-1169A2586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9754" y="639097"/>
            <a:ext cx="6253317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>
                <a:solidFill>
                  <a:srgbClr val="657F9F"/>
                </a:solidFill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BC28A-AC24-60AB-C724-D675978BF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9753" y="4455621"/>
            <a:ext cx="6269347" cy="123861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Describe the </a:t>
            </a:r>
            <a:r>
              <a:rPr lang="en-US" sz="2400" b="1" cap="all" spc="200" dirty="0">
                <a:solidFill>
                  <a:schemeClr val="accent6"/>
                </a:solidFill>
                <a:latin typeface="+mj-lt"/>
              </a:rPr>
              <a:t>geography</a:t>
            </a:r>
            <a:r>
              <a:rPr lang="en-US" sz="2400" cap="all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 of Ancient Egypt in 10 separate words.</a:t>
            </a:r>
          </a:p>
        </p:txBody>
      </p:sp>
      <p:pic>
        <p:nvPicPr>
          <p:cNvPr id="5" name="Picture 4" descr="Close-up of a pyramid">
            <a:extLst>
              <a:ext uri="{FF2B5EF4-FFF2-40B4-BE49-F238E27FC236}">
                <a16:creationId xmlns:a16="http://schemas.microsoft.com/office/drawing/2014/main" id="{E8102596-1F17-23C5-0736-2E53A86171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215" r="23668" b="-1"/>
          <a:stretch/>
        </p:blipFill>
        <p:spPr>
          <a:xfrm>
            <a:off x="-1" y="10"/>
            <a:ext cx="4635315" cy="6857989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071" y="4343400"/>
            <a:ext cx="5636107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1172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3CE32-414A-CBA9-2AA5-97F1D090CB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Course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6A1A3E-D797-AAB2-0DC6-7A2839D7E4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Resources and units</a:t>
            </a:r>
          </a:p>
          <a:p>
            <a:r>
              <a:rPr lang="en-US" b="1" i="1" dirty="0">
                <a:solidFill>
                  <a:schemeClr val="accent5">
                    <a:lumMod val="75000"/>
                  </a:schemeClr>
                </a:solidFill>
              </a:rPr>
              <a:t>If you have any questions – please ask!</a:t>
            </a:r>
          </a:p>
        </p:txBody>
      </p:sp>
    </p:spTree>
    <p:extLst>
      <p:ext uri="{BB962C8B-B14F-4D97-AF65-F5344CB8AC3E}">
        <p14:creationId xmlns:p14="http://schemas.microsoft.com/office/powerpoint/2010/main" val="1565591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1E09F-9F28-8162-A8E5-20F0D0183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Unit 3 – Societies and Change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E5AB4B30-C066-D5AC-617D-6167C24D30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5393933"/>
              </p:ext>
            </p:extLst>
          </p:nvPr>
        </p:nvGraphicFramePr>
        <p:xfrm>
          <a:off x="413656" y="1825947"/>
          <a:ext cx="11364688" cy="43863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9424">
                  <a:extLst>
                    <a:ext uri="{9D8B030D-6E8A-4147-A177-3AD203B41FA5}">
                      <a16:colId xmlns:a16="http://schemas.microsoft.com/office/drawing/2014/main" val="1778025588"/>
                    </a:ext>
                  </a:extLst>
                </a:gridCol>
                <a:gridCol w="5717035">
                  <a:extLst>
                    <a:ext uri="{9D8B030D-6E8A-4147-A177-3AD203B41FA5}">
                      <a16:colId xmlns:a16="http://schemas.microsoft.com/office/drawing/2014/main" val="3403941599"/>
                    </a:ext>
                  </a:extLst>
                </a:gridCol>
                <a:gridCol w="3788229">
                  <a:extLst>
                    <a:ext uri="{9D8B030D-6E8A-4147-A177-3AD203B41FA5}">
                      <a16:colId xmlns:a16="http://schemas.microsoft.com/office/drawing/2014/main" val="3990801293"/>
                    </a:ext>
                  </a:extLst>
                </a:gridCol>
              </a:tblGrid>
              <a:tr h="570009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Term/Week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Topic/Content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Assessments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4885567"/>
                  </a:ext>
                </a:extLst>
              </a:tr>
              <a:tr h="570009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T2 – 8 - 9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solidFill>
                            <a:schemeClr val="tx1"/>
                          </a:solidFill>
                        </a:rPr>
                        <a:t>Eyptian</a:t>
                      </a:r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 Society Overview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37278"/>
                  </a:ext>
                </a:extLst>
              </a:tr>
              <a:tr h="570009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T2 – 10 - 11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Years 1 – 4: Amenhotep IV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Week 11 – Essay (15%)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4413869"/>
                  </a:ext>
                </a:extLst>
              </a:tr>
              <a:tr h="121626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1" i="1" dirty="0">
                          <a:solidFill>
                            <a:schemeClr val="tx1"/>
                          </a:solidFill>
                        </a:rPr>
                        <a:t>TERM BREAK (Holidays)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7445719"/>
                  </a:ext>
                </a:extLst>
              </a:tr>
              <a:tr h="570009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T3 – 1 - 2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Years 5 – 8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Week 5 – Source Analysis (15%)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3480295"/>
                  </a:ext>
                </a:extLst>
              </a:tr>
              <a:tr h="570009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T3 – 3 - 5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Years 9 – 11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1971720"/>
                  </a:ext>
                </a:extLst>
              </a:tr>
              <a:tr h="570009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T3 – 6 - 8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Years 12 - 17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Week 6 – 8 – Inquiry (10%)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5591250"/>
                  </a:ext>
                </a:extLst>
              </a:tr>
              <a:tr h="570009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T3 – 9 – 10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Death of Akhenaten and rule of Tutankhamun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Week 10 – Test (15%)</a:t>
                      </a:r>
                    </a:p>
                  </a:txBody>
                  <a:tcP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78804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8306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F3740-76BC-8ACE-ACAA-0B6071EE1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Unit 4: Confrontation and Resolution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B513A-566B-CB9B-0321-D22F3946F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this unit, students learn that there are </a:t>
            </a:r>
            <a:r>
              <a:rPr lang="en-US" b="1" u="sng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internal and external forces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that result in </a:t>
            </a:r>
            <a:r>
              <a:rPr lang="en-US" b="1" u="sng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confrontation and resolution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within societies, and these have </a:t>
            </a:r>
            <a:r>
              <a:rPr lang="en-US" b="1" i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consequences for continuity and change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 algn="ctr"/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Students assess </a:t>
            </a:r>
            <a:r>
              <a:rPr lang="en-US" b="1" u="sng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 power is used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how </a:t>
            </a:r>
            <a:r>
              <a:rPr lang="en-US" b="1" u="sng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different groups and individuals respond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and whether there is the </a:t>
            </a:r>
            <a:r>
              <a:rPr lang="en-US" b="1" u="sng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potential for greater confrontation or more effective resolution to conflict.</a:t>
            </a:r>
            <a:endParaRPr lang="en-AU" b="1" u="sng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en-US" dirty="0"/>
          </a:p>
          <a:p>
            <a:pPr algn="ctr"/>
            <a:r>
              <a:rPr lang="en-US" u="sng" dirty="0"/>
              <a:t>OUR ELECTIVE:</a:t>
            </a:r>
          </a:p>
          <a:p>
            <a:pPr algn="ctr"/>
            <a:r>
              <a:rPr lang="en-AU" sz="28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Egypt, Akhenaten and the Amarna Revolution, Amenhotep IV/</a:t>
            </a:r>
            <a:br>
              <a:rPr lang="en-AU" sz="28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AU" sz="28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Akhenaten to the death of </a:t>
            </a:r>
            <a:r>
              <a:rPr lang="en-AU" sz="2800" b="1" dirty="0" err="1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Horemheb</a:t>
            </a:r>
            <a:r>
              <a:rPr lang="en-AU" sz="28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AU" sz="28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c. 1352 – c. 1295BCE</a:t>
            </a:r>
            <a:r>
              <a:rPr lang="en-AU" sz="2800" dirty="0">
                <a:solidFill>
                  <a:schemeClr val="accent1">
                    <a:lumMod val="75000"/>
                  </a:schemeClr>
                </a:solidFill>
                <a:effectLst/>
              </a:rPr>
              <a:t> </a:t>
            </a: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5425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99D12-B08A-60F8-2E70-DC4A8131DC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Key Terms: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0C8C94-76FA-4C72-6EB1-9924DF941D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400" b="1" i="1" dirty="0">
                <a:solidFill>
                  <a:schemeClr val="accent6"/>
                </a:solidFill>
              </a:rPr>
              <a:t>Define in your book</a:t>
            </a:r>
          </a:p>
        </p:txBody>
      </p:sp>
    </p:spTree>
    <p:extLst>
      <p:ext uri="{BB962C8B-B14F-4D97-AF65-F5344CB8AC3E}">
        <p14:creationId xmlns:p14="http://schemas.microsoft.com/office/powerpoint/2010/main" val="2796995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40B7D-F0D5-1A6E-46FF-1107E4ED3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Egypt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7D7794C-12D3-E004-18E4-A56D9CA7B50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67400" y="2090172"/>
            <a:ext cx="4548601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 ancient civilization located along the </a:t>
            </a:r>
            <a:r>
              <a:rPr kumimoji="0" lang="en-US" altLang="en-US" sz="2400" b="1" i="0" u="sng" strike="noStrike" cap="none" normalizeH="0" baseline="0" dirty="0">
                <a:ln>
                  <a:noFill/>
                </a:ln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Nile River in northeastern Africa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It is known for its rich </a:t>
            </a:r>
            <a:r>
              <a:rPr kumimoji="0" lang="en-US" altLang="en-US" sz="2400" b="1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culture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400" b="1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monumental architecture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intricate </a:t>
            </a:r>
            <a:r>
              <a:rPr kumimoji="0" lang="en-US" altLang="en-US" sz="2400" b="1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religious beliefs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9B4D70E-C8E1-6D36-73B8-B4BB82EEDA4A}"/>
              </a:ext>
            </a:extLst>
          </p:cNvPr>
          <p:cNvCxnSpPr/>
          <p:nvPr/>
        </p:nvCxnSpPr>
        <p:spPr>
          <a:xfrm>
            <a:off x="6096000" y="1978795"/>
            <a:ext cx="0" cy="29004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F3EB03F-1735-6B92-745C-FC7F2A472818}"/>
              </a:ext>
            </a:extLst>
          </p:cNvPr>
          <p:cNvCxnSpPr>
            <a:cxnSpLocks/>
          </p:cNvCxnSpPr>
          <p:nvPr/>
        </p:nvCxnSpPr>
        <p:spPr>
          <a:xfrm flipH="1">
            <a:off x="1267400" y="5156791"/>
            <a:ext cx="102157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266D53D-9173-66DD-A387-51CCA1685168}"/>
              </a:ext>
            </a:extLst>
          </p:cNvPr>
          <p:cNvSpPr txBox="1"/>
          <p:nvPr/>
        </p:nvSpPr>
        <p:spPr>
          <a:xfrm>
            <a:off x="9983972" y="127591"/>
            <a:ext cx="1935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KEY TERM</a:t>
            </a:r>
          </a:p>
        </p:txBody>
      </p:sp>
      <p:pic>
        <p:nvPicPr>
          <p:cNvPr id="3074" name="Picture 2" descr="Ancient Egypt facts and history">
            <a:extLst>
              <a:ext uri="{FF2B5EF4-FFF2-40B4-BE49-F238E27FC236}">
                <a16:creationId xmlns:a16="http://schemas.microsoft.com/office/drawing/2014/main" id="{D996CC69-B7C7-A901-AAB0-A52DAE1A75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2824" y="1845002"/>
            <a:ext cx="3021418" cy="3021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08AE596-6976-061E-F3E5-F604A21CD4B0}"/>
              </a:ext>
            </a:extLst>
          </p:cNvPr>
          <p:cNvSpPr txBox="1"/>
          <p:nvPr/>
        </p:nvSpPr>
        <p:spPr>
          <a:xfrm>
            <a:off x="3019647" y="5337544"/>
            <a:ext cx="6018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WHAT DO YOU ALREADY KNOW ABOUT ANCIENT EGYPT?</a:t>
            </a:r>
          </a:p>
        </p:txBody>
      </p:sp>
    </p:spTree>
    <p:extLst>
      <p:ext uri="{BB962C8B-B14F-4D97-AF65-F5344CB8AC3E}">
        <p14:creationId xmlns:p14="http://schemas.microsoft.com/office/powerpoint/2010/main" val="909110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40B7D-F0D5-1A6E-46FF-1107E4ED3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Akhenaten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7D7794C-12D3-E004-18E4-A56D9CA7B50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67400" y="2136339"/>
            <a:ext cx="4548601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Also known as Amenhotep IV, Akhenaten was </a:t>
            </a: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a pharaoh of the 18th dynasty of Egypt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He ruled from approximately 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1353 BCE to 1336 BCE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Akhenaten is notable for his </a:t>
            </a:r>
            <a:r>
              <a:rPr kumimoji="0" lang="en-US" altLang="en-US" sz="1800" b="1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religious revolution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during which he promoted the worship of a </a:t>
            </a:r>
            <a:r>
              <a:rPr kumimoji="0" lang="en-US" altLang="en-US" sz="1800" b="1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single god, Aten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suppressed other deities. His reign marked a </a:t>
            </a:r>
            <a:r>
              <a:rPr kumimoji="0" lang="en-US" altLang="en-US" sz="1800" b="1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departure from traditional Egyptian polytheism.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9B4D70E-C8E1-6D36-73B8-B4BB82EEDA4A}"/>
              </a:ext>
            </a:extLst>
          </p:cNvPr>
          <p:cNvCxnSpPr/>
          <p:nvPr/>
        </p:nvCxnSpPr>
        <p:spPr>
          <a:xfrm>
            <a:off x="6096000" y="1978795"/>
            <a:ext cx="0" cy="29004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F3EB03F-1735-6B92-745C-FC7F2A472818}"/>
              </a:ext>
            </a:extLst>
          </p:cNvPr>
          <p:cNvCxnSpPr>
            <a:cxnSpLocks/>
          </p:cNvCxnSpPr>
          <p:nvPr/>
        </p:nvCxnSpPr>
        <p:spPr>
          <a:xfrm flipH="1">
            <a:off x="1267400" y="5156791"/>
            <a:ext cx="102157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266D53D-9173-66DD-A387-51CCA1685168}"/>
              </a:ext>
            </a:extLst>
          </p:cNvPr>
          <p:cNvSpPr txBox="1"/>
          <p:nvPr/>
        </p:nvSpPr>
        <p:spPr>
          <a:xfrm>
            <a:off x="9983972" y="127591"/>
            <a:ext cx="1935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KEY TERM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8AE596-6976-061E-F3E5-F604A21CD4B0}"/>
              </a:ext>
            </a:extLst>
          </p:cNvPr>
          <p:cNvSpPr txBox="1"/>
          <p:nvPr/>
        </p:nvSpPr>
        <p:spPr>
          <a:xfrm>
            <a:off x="3117466" y="5314334"/>
            <a:ext cx="6018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PRONOUNCED: </a:t>
            </a:r>
            <a:r>
              <a:rPr lang="en-AU" b="0" i="0" dirty="0">
                <a:solidFill>
                  <a:schemeClr val="accent1">
                    <a:lumMod val="75000"/>
                  </a:schemeClr>
                </a:solidFill>
                <a:effectLst/>
                <a:latin typeface="-apple-system"/>
              </a:rPr>
              <a:t>ah-ken-AH-ten</a:t>
            </a:r>
            <a:endParaRPr lang="en-US" b="1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098" name="Picture 2" descr="Akenhaten Facts: Who Was The 'Heretic Pharaoh'? | HistoryExtra">
            <a:extLst>
              <a:ext uri="{FF2B5EF4-FFF2-40B4-BE49-F238E27FC236}">
                <a16:creationId xmlns:a16="http://schemas.microsoft.com/office/drawing/2014/main" id="{AD291207-4BB6-3AE4-E361-4EE88519EE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0879" y="1978795"/>
            <a:ext cx="4216999" cy="2815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1592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40B7D-F0D5-1A6E-46FF-1107E4ED3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Amenhotep IV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7D7794C-12D3-E004-18E4-A56D9CA7B50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67400" y="2644171"/>
            <a:ext cx="4548601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birth name of Akhenaten. He later changed his name to Akhenaten to </a:t>
            </a:r>
            <a:r>
              <a:rPr kumimoji="0" lang="en-US" altLang="en-US" sz="2400" b="1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reflect his devotion to the god Aten.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9B4D70E-C8E1-6D36-73B8-B4BB82EEDA4A}"/>
              </a:ext>
            </a:extLst>
          </p:cNvPr>
          <p:cNvCxnSpPr/>
          <p:nvPr/>
        </p:nvCxnSpPr>
        <p:spPr>
          <a:xfrm>
            <a:off x="6096000" y="1978795"/>
            <a:ext cx="0" cy="29004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F3EB03F-1735-6B92-745C-FC7F2A472818}"/>
              </a:ext>
            </a:extLst>
          </p:cNvPr>
          <p:cNvCxnSpPr>
            <a:cxnSpLocks/>
          </p:cNvCxnSpPr>
          <p:nvPr/>
        </p:nvCxnSpPr>
        <p:spPr>
          <a:xfrm flipH="1">
            <a:off x="1267400" y="5156791"/>
            <a:ext cx="1021576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266D53D-9173-66DD-A387-51CCA1685168}"/>
              </a:ext>
            </a:extLst>
          </p:cNvPr>
          <p:cNvSpPr txBox="1"/>
          <p:nvPr/>
        </p:nvSpPr>
        <p:spPr>
          <a:xfrm>
            <a:off x="9983972" y="127591"/>
            <a:ext cx="1935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KEY TERM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8AE596-6976-061E-F3E5-F604A21CD4B0}"/>
              </a:ext>
            </a:extLst>
          </p:cNvPr>
          <p:cNvSpPr txBox="1"/>
          <p:nvPr/>
        </p:nvSpPr>
        <p:spPr>
          <a:xfrm>
            <a:off x="3117466" y="5314334"/>
            <a:ext cx="6018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PRONOUNCED: </a:t>
            </a:r>
            <a:r>
              <a:rPr lang="en-AU" b="0" i="0" dirty="0">
                <a:solidFill>
                  <a:schemeClr val="accent1">
                    <a:lumMod val="75000"/>
                  </a:schemeClr>
                </a:solidFill>
                <a:effectLst/>
                <a:latin typeface="-apple-system"/>
              </a:rPr>
              <a:t>ah-MEN-</a:t>
            </a:r>
            <a:r>
              <a:rPr lang="en-AU" b="0" i="0" dirty="0" err="1">
                <a:solidFill>
                  <a:schemeClr val="accent1">
                    <a:lumMod val="75000"/>
                  </a:schemeClr>
                </a:solidFill>
                <a:effectLst/>
                <a:latin typeface="-apple-system"/>
              </a:rPr>
              <a:t>hoh</a:t>
            </a:r>
            <a:r>
              <a:rPr lang="en-AU" b="0" i="0" dirty="0">
                <a:solidFill>
                  <a:schemeClr val="accent1">
                    <a:lumMod val="75000"/>
                  </a:schemeClr>
                </a:solidFill>
                <a:effectLst/>
                <a:latin typeface="-apple-system"/>
              </a:rPr>
              <a:t>-</a:t>
            </a:r>
            <a:r>
              <a:rPr lang="en-AU" b="0" i="0" dirty="0" err="1">
                <a:solidFill>
                  <a:schemeClr val="accent1">
                    <a:lumMod val="75000"/>
                  </a:schemeClr>
                </a:solidFill>
                <a:effectLst/>
                <a:latin typeface="-apple-system"/>
              </a:rPr>
              <a:t>tep</a:t>
            </a:r>
            <a:endParaRPr lang="en-AU" b="0" i="0" dirty="0">
              <a:solidFill>
                <a:schemeClr val="accent1">
                  <a:lumMod val="75000"/>
                </a:schemeClr>
              </a:solidFill>
              <a:effectLst/>
              <a:latin typeface="-apple-system"/>
            </a:endParaRPr>
          </a:p>
        </p:txBody>
      </p:sp>
      <p:pic>
        <p:nvPicPr>
          <p:cNvPr id="6146" name="Picture 2" descr="King Amenhotep IV &quot;Akhenaten&quot; Facts | Amenhotep IV History | Akhenaten Tomb">
            <a:extLst>
              <a:ext uri="{FF2B5EF4-FFF2-40B4-BE49-F238E27FC236}">
                <a16:creationId xmlns:a16="http://schemas.microsoft.com/office/drawing/2014/main" id="{56D39DA7-35BB-C1DF-5E13-A84B28BEF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5281" y="2241295"/>
            <a:ext cx="5156789" cy="2578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056003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Custom 16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DA97FB"/>
      </a:accent1>
      <a:accent2>
        <a:srgbClr val="925FFD"/>
      </a:accent2>
      <a:accent3>
        <a:srgbClr val="521B92"/>
      </a:accent3>
      <a:accent4>
        <a:srgbClr val="E89CFF"/>
      </a:accent4>
      <a:accent5>
        <a:srgbClr val="A84BE1"/>
      </a:accent5>
      <a:accent6>
        <a:srgbClr val="8838E6"/>
      </a:accent6>
      <a:hlink>
        <a:srgbClr val="300A99"/>
      </a:hlink>
      <a:folHlink>
        <a:srgbClr val="6E5CAD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{36CBF037-A368-844E-AAD3-A3BE395EBCEA}tf16401369</Template>
  <TotalTime>396</TotalTime>
  <Words>1139</Words>
  <Application>Microsoft Macintosh PowerPoint</Application>
  <PresentationFormat>Widescreen</PresentationFormat>
  <Paragraphs>108</Paragraphs>
  <Slides>22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-apple-system</vt:lpstr>
      <vt:lpstr>Arial</vt:lpstr>
      <vt:lpstr>Calibri</vt:lpstr>
      <vt:lpstr>Calibri Light</vt:lpstr>
      <vt:lpstr>Retrospect</vt:lpstr>
      <vt:lpstr>Introduction to Ancient Egypt</vt:lpstr>
      <vt:lpstr>Work Expectations</vt:lpstr>
      <vt:lpstr>Course Overview</vt:lpstr>
      <vt:lpstr>Unit 3 – Societies and Change</vt:lpstr>
      <vt:lpstr>Unit 4: Confrontation and Resolution</vt:lpstr>
      <vt:lpstr>Key Terms:</vt:lpstr>
      <vt:lpstr>Egypt</vt:lpstr>
      <vt:lpstr>Akhenaten</vt:lpstr>
      <vt:lpstr>Amenhotep IV</vt:lpstr>
      <vt:lpstr>Amarna Revolution</vt:lpstr>
      <vt:lpstr>Horemheb</vt:lpstr>
      <vt:lpstr>Ancient Egypt was a long, narrow country in north-eastern Africa. The world's longest river, the Nile, ran the length of the country.   Ancient Egyptian lands were also surrounded by a huge desert.   Both of these geographical features played very important roles in the development of ancient Egyptian society.</vt:lpstr>
      <vt:lpstr>PowerPoint Presentation</vt:lpstr>
      <vt:lpstr>PowerPoint Presentation</vt:lpstr>
      <vt:lpstr>The Nile</vt:lpstr>
      <vt:lpstr>The Nile</vt:lpstr>
      <vt:lpstr>The Nile</vt:lpstr>
      <vt:lpstr>PowerPoint Presentation</vt:lpstr>
      <vt:lpstr>PowerPoint Presentation</vt:lpstr>
      <vt:lpstr>Analyse these sources</vt:lpstr>
      <vt:lpstr>The Desert - Summarise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BARRIE Lauren [Ridge View Secondary College]</dc:creator>
  <cp:lastModifiedBy>BARRIE Lauren [Ridge View Secondary College]</cp:lastModifiedBy>
  <cp:revision>136</cp:revision>
  <dcterms:created xsi:type="dcterms:W3CDTF">2022-07-13T05:26:46Z</dcterms:created>
  <dcterms:modified xsi:type="dcterms:W3CDTF">2024-05-22T06:41:18Z</dcterms:modified>
</cp:coreProperties>
</file>

<file path=docProps/thumbnail.jpeg>
</file>